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9"/>
  </p:notesMasterIdLst>
  <p:sldIdLst>
    <p:sldId id="256" r:id="rId2"/>
    <p:sldId id="271" r:id="rId3"/>
    <p:sldId id="304" r:id="rId4"/>
    <p:sldId id="292" r:id="rId5"/>
    <p:sldId id="302" r:id="rId6"/>
    <p:sldId id="293" r:id="rId7"/>
    <p:sldId id="294" r:id="rId8"/>
    <p:sldId id="295" r:id="rId9"/>
    <p:sldId id="296" r:id="rId10"/>
    <p:sldId id="297" r:id="rId11"/>
    <p:sldId id="303" r:id="rId12"/>
    <p:sldId id="298" r:id="rId13"/>
    <p:sldId id="299" r:id="rId14"/>
    <p:sldId id="305" r:id="rId15"/>
    <p:sldId id="300" r:id="rId16"/>
    <p:sldId id="291" r:id="rId17"/>
    <p:sldId id="30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638800"/>
            <a:ext cx="8382000" cy="738237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STRATEŠKI NIVO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9970" y="152401"/>
            <a:ext cx="7992059" cy="480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solidFill>
                  <a:prstClr val="black"/>
                </a:solidFill>
                <a:latin typeface="Corbel" pitchFamily="34" charset="0"/>
              </a:rPr>
              <a:t>P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očetni strateški planovi predstavljaju definisanje zadatka i ciljeva. Klasifikacija TV planova sastoji se od:</a:t>
            </a:r>
          </a:p>
          <a:p>
            <a:pPr marL="1781175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strateških planova (određena vrsta i tip TV)</a:t>
            </a:r>
          </a:p>
          <a:p>
            <a:pPr marL="1781175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tekućih planova (programsk</a:t>
            </a: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a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 politik</a:t>
            </a: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a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)</a:t>
            </a:r>
          </a:p>
          <a:p>
            <a:pPr marL="1781175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jednokratnih planova (određen cilj u ograničenom vremenskom periodu)</a:t>
            </a:r>
            <a:endParaRPr lang="hr-HR" b="1" dirty="0">
              <a:solidFill>
                <a:srgbClr val="C00000"/>
              </a:solidFill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Strateški planovi sadrže:</a:t>
            </a:r>
          </a:p>
          <a:p>
            <a:pPr marL="1781175" lvl="3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zadatak i cilj svih aktivnosti</a:t>
            </a:r>
          </a:p>
          <a:p>
            <a:pPr marL="1781175" lvl="3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strategiju koja uključuje planove, šta pokrivaju opšte aktivnosti</a:t>
            </a: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8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8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Strateško planiranje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68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800" dirty="0"/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 Tekući planovi sadrže:</a:t>
            </a:r>
          </a:p>
          <a:p>
            <a:pPr marL="1724025" lvl="2" indent="-2857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	</a:t>
            </a:r>
            <a:r>
              <a:rPr lang="pl-PL" dirty="0"/>
              <a:t>programsku politiku</a:t>
            </a:r>
          </a:p>
          <a:p>
            <a:pPr marL="1724025" lvl="2" indent="-2857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l-PL" dirty="0"/>
              <a:t>  procedure koje ostvaruju proizvodni standard ili tehniku za  rad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8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Jednokratni planovi sadrže:</a:t>
            </a:r>
            <a:endParaRPr lang="vi-VN" dirty="0">
              <a:latin typeface="Corbel" pitchFamily="34" charset="0"/>
            </a:endParaRPr>
          </a:p>
          <a:p>
            <a:pPr marL="1781175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programski plan koji obuhvata ceo korpus emisija</a:t>
            </a:r>
          </a:p>
          <a:p>
            <a:pPr marL="1781175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plan projekcije za ostvarenje specifičnog cilja</a:t>
            </a:r>
          </a:p>
          <a:p>
            <a:pPr marL="1781175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finansijski plan-kalkulaciju troškova proizvodnje i  emitovanja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8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Strateško planiranje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85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8872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vi-VN" dirty="0">
                <a:latin typeface="Corbel" pitchFamily="34" charset="0"/>
              </a:rPr>
              <a:t>Odlučivanje podrazumeva racionalni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izbor jedne iz skupa raspoloživih alternativa </a:t>
            </a:r>
            <a:r>
              <a:rPr lang="vi-VN" dirty="0">
                <a:latin typeface="Corbel" pitchFamily="34" charset="0"/>
              </a:rPr>
              <a:t>(akcija)</a:t>
            </a:r>
            <a:endParaRPr lang="sr-Latn-RS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Izbor </a:t>
            </a:r>
            <a:r>
              <a:rPr lang="vi-VN" dirty="0">
                <a:latin typeface="Corbel" pitchFamily="34" charset="0"/>
              </a:rPr>
              <a:t>zavis</a:t>
            </a:r>
            <a:r>
              <a:rPr lang="sr-Latn-RS" dirty="0">
                <a:latin typeface="Corbel" pitchFamily="34" charset="0"/>
              </a:rPr>
              <a:t>i</a:t>
            </a:r>
            <a:r>
              <a:rPr lang="vi-VN" dirty="0">
                <a:latin typeface="Corbel" pitchFamily="34" charset="0"/>
              </a:rPr>
              <a:t> od stepena informacija, intuicije i prosuđivanja</a:t>
            </a:r>
            <a:endParaRPr lang="sr-Latn-RS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 Ako je doneta odluka pogrešna (npr: programski projekat ne donosi očekivana sredstva ili nema pozitivan rejting) odluka </a:t>
            </a:r>
            <a:r>
              <a:rPr lang="sr-Latn-RS" dirty="0">
                <a:latin typeface="Corbel" pitchFamily="34" charset="0"/>
              </a:rPr>
              <a:t>se </a:t>
            </a:r>
            <a:r>
              <a:rPr lang="vi-VN" dirty="0">
                <a:latin typeface="Corbel" pitchFamily="34" charset="0"/>
              </a:rPr>
              <a:t>preispit</a:t>
            </a:r>
            <a:r>
              <a:rPr lang="sr-Latn-RS" dirty="0">
                <a:latin typeface="Corbel" pitchFamily="34" charset="0"/>
              </a:rPr>
              <a:t>uje</a:t>
            </a:r>
            <a:r>
              <a:rPr lang="vi-VN" dirty="0">
                <a:latin typeface="Corbel" pitchFamily="34" charset="0"/>
              </a:rPr>
              <a:t> na onom nivou na kom je i doneta:</a:t>
            </a:r>
            <a:endParaRPr lang="sr-Latn-RS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300" dirty="0">
              <a:latin typeface="Corbel" pitchFamily="34" charset="0"/>
            </a:endParaRP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strategija (odluka na strateškom nivou)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koncepcija emisije, sadržaj, budžet (odluka na koordinacionom nivou)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tehnologija, kadrovi, tehnički kapaciteti (odluka na operativnom nivou)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Strateško odlučivanje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32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87200" cy="5334000"/>
          </a:xfrm>
        </p:spPr>
        <p:txBody>
          <a:bodyPr>
            <a:normAutofit/>
          </a:bodyPr>
          <a:lstStyle/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 Proces donošenja odluka na osnovu vremenskog kriterijuma</a:t>
            </a:r>
            <a:r>
              <a:rPr lang="sr-Latn-RS" dirty="0">
                <a:latin typeface="Corbel" pitchFamily="34" charset="0"/>
              </a:rPr>
              <a:t>:</a:t>
            </a:r>
          </a:p>
          <a:p>
            <a:pPr marL="1546225" lvl="3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period pre donošenja odluke</a:t>
            </a:r>
          </a:p>
          <a:p>
            <a:pPr marL="1546225" lvl="3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period izvršavanje odluke</a:t>
            </a:r>
          </a:p>
          <a:p>
            <a:pPr marL="1546225" lvl="3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period posle donošenja odluke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Strateško odlučivanje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03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85BF9-485A-8768-C59A-85A227F11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9C72FC-2A0E-2140-50CD-7E9A2D829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447800"/>
            <a:ext cx="118872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200" b="1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200" b="1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200" b="1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200" b="1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b="1" dirty="0"/>
              <a:t>Period pre donošenja odluke </a:t>
            </a:r>
            <a:r>
              <a:rPr lang="hr-HR" dirty="0"/>
              <a:t>(utvrditi sve elemente koji će uticati na izbor odluke):</a:t>
            </a:r>
          </a:p>
          <a:p>
            <a:pPr marL="1438275" lvl="2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prikupiti činjenice (rangirati i definisani problem ili potrebu)</a:t>
            </a:r>
          </a:p>
          <a:p>
            <a:pPr marL="1438275" lvl="2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klasifikovati informacije</a:t>
            </a:r>
          </a:p>
          <a:p>
            <a:pPr marL="1438275" lvl="2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ponuditi alternativna rešenja i analizirati ih</a:t>
            </a:r>
          </a:p>
          <a:p>
            <a:pPr marL="1438275" lvl="2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predvideti rezultate rešenja</a:t>
            </a:r>
          </a:p>
          <a:p>
            <a:pPr marL="1438275" lvl="2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izabrati najbolje rešenje i doneti odluku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0B175A6-92D7-E93D-3500-262DE1955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Strateško odlučivanje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01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334000"/>
          </a:xfrm>
        </p:spPr>
        <p:txBody>
          <a:bodyPr>
            <a:normAutofit/>
          </a:bodyPr>
          <a:lstStyle/>
          <a:p>
            <a:pPr marL="620776" lvl="2" indent="0" algn="just">
              <a:spcBef>
                <a:spcPts val="0"/>
              </a:spcBef>
              <a:buClrTx/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endParaRPr lang="sr-Latn-RS" sz="18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Tx/>
              <a:buSzPct val="80000"/>
              <a:buNone/>
            </a:pPr>
            <a:r>
              <a:rPr lang="sr-Latn-RS" b="1" dirty="0">
                <a:latin typeface="Corbel" pitchFamily="34" charset="0"/>
              </a:rPr>
              <a:t>Period izvršavanje </a:t>
            </a:r>
            <a:r>
              <a:rPr lang="vi-VN" b="1" dirty="0">
                <a:latin typeface="Corbel" pitchFamily="34" charset="0"/>
              </a:rPr>
              <a:t>odluk</a:t>
            </a:r>
            <a:r>
              <a:rPr lang="sr-Latn-RS" b="1" dirty="0">
                <a:latin typeface="Corbel" pitchFamily="34" charset="0"/>
              </a:rPr>
              <a:t>e</a:t>
            </a:r>
            <a:r>
              <a:rPr lang="sr-Latn-RS" dirty="0">
                <a:latin typeface="Corbel" pitchFamily="34" charset="0"/>
              </a:rPr>
              <a:t>:</a:t>
            </a: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0" dirty="0">
              <a:latin typeface="Corbel" pitchFamily="34" charset="0"/>
            </a:endParaRP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sprovođenje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nadgledanje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kontrola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korekcija</a:t>
            </a:r>
          </a:p>
          <a:p>
            <a:pPr marL="1203325" lvl="3" indent="234950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b="1" dirty="0">
                <a:latin typeface="Corbel" pitchFamily="34" charset="0"/>
              </a:rPr>
              <a:t> </a:t>
            </a:r>
            <a:r>
              <a:rPr lang="sr-Latn-RS" b="1" dirty="0">
                <a:latin typeface="Corbel" pitchFamily="34" charset="0"/>
              </a:rPr>
              <a:t>Period posle donošenja odluke</a:t>
            </a:r>
            <a:r>
              <a:rPr lang="sr-Latn-RS" dirty="0">
                <a:latin typeface="Corbel" pitchFamily="34" charset="0"/>
              </a:rPr>
              <a:t>:</a:t>
            </a: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50" dirty="0">
              <a:latin typeface="Corbel" pitchFamily="34" charset="0"/>
            </a:endParaRPr>
          </a:p>
          <a:p>
            <a:pPr marL="1489075" lvl="3" indent="-28575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Ispitivanje ostvarenja i efekata donetih odluka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Strateško odlučivanje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200" y="1905000"/>
            <a:ext cx="32766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610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152400"/>
            <a:ext cx="5376672" cy="644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38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0" y="221202"/>
            <a:ext cx="5403636" cy="641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4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430000" cy="5334000"/>
          </a:xfrm>
        </p:spPr>
        <p:txBody>
          <a:bodyPr>
            <a:normAutofit fontScale="25000" lnSpcReduction="20000"/>
          </a:bodyPr>
          <a:lstStyle/>
          <a:p>
            <a:pPr marL="984314" lvl="2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3800" dirty="0"/>
          </a:p>
          <a:p>
            <a:pPr marL="984314" lvl="2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9600" dirty="0"/>
              <a:t>pravilno procenjuje okruženje TV stanice, u okviru kojeg TV stanica treba da posluje, i utvrđuje dalje pravce razvoja:</a:t>
            </a:r>
          </a:p>
          <a:p>
            <a:pPr marL="620776" lvl="2" indent="0">
              <a:lnSpc>
                <a:spcPct val="120000"/>
              </a:lnSpc>
              <a:spcBef>
                <a:spcPts val="0"/>
              </a:spcBef>
              <a:buClrTx/>
              <a:buSzPct val="80000"/>
              <a:buNone/>
            </a:pPr>
            <a:endParaRPr lang="hr-HR" sz="7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1162050" lvl="3" indent="-2667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9600" b="1" dirty="0">
                <a:solidFill>
                  <a:srgbClr val="C00000"/>
                </a:solidFill>
              </a:rPr>
              <a:t>formuliše se strategija</a:t>
            </a:r>
          </a:p>
          <a:p>
            <a:pPr marL="895350" lvl="3" indent="0">
              <a:lnSpc>
                <a:spcPct val="170000"/>
              </a:lnSpc>
              <a:spcBef>
                <a:spcPts val="0"/>
              </a:spcBef>
              <a:buClrTx/>
              <a:buSzPct val="80000"/>
              <a:buNone/>
            </a:pPr>
            <a:endParaRPr lang="hr-HR" sz="6400" dirty="0"/>
          </a:p>
          <a:p>
            <a:pPr marL="1162050" lvl="3" indent="-2667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9600" b="1" dirty="0">
                <a:solidFill>
                  <a:srgbClr val="C00000"/>
                </a:solidFill>
              </a:rPr>
              <a:t>utvrđuju se ciljevi</a:t>
            </a:r>
          </a:p>
          <a:p>
            <a:pPr marL="895350" lvl="3" indent="0">
              <a:lnSpc>
                <a:spcPct val="170000"/>
              </a:lnSpc>
              <a:spcBef>
                <a:spcPts val="0"/>
              </a:spcBef>
              <a:buClrTx/>
              <a:buSzPct val="80000"/>
              <a:buNone/>
            </a:pPr>
            <a:endParaRPr lang="hr-HR" sz="8000" dirty="0"/>
          </a:p>
          <a:p>
            <a:pPr marL="1162050" lvl="3" indent="-2667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9600" b="1" dirty="0">
                <a:solidFill>
                  <a:srgbClr val="C00000"/>
                </a:solidFill>
              </a:rPr>
              <a:t>definiše se politika za postizanje </a:t>
            </a:r>
          </a:p>
          <a:p>
            <a:pPr marL="895350" lvl="3" indent="0">
              <a:lnSpc>
                <a:spcPct val="120000"/>
              </a:lnSpc>
              <a:spcBef>
                <a:spcPts val="0"/>
              </a:spcBef>
              <a:buClrTx/>
              <a:buSzPct val="80000"/>
              <a:buNone/>
            </a:pPr>
            <a:r>
              <a:rPr lang="hr-HR" sz="9600" b="1" dirty="0">
                <a:solidFill>
                  <a:srgbClr val="C00000"/>
                </a:solidFill>
              </a:rPr>
              <a:t>    određenih ciljeva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1546225" lvl="3" indent="-3429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9600" dirty="0"/>
          </a:p>
          <a:p>
            <a:pPr marL="1546225" lvl="3" indent="-3429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96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lnSpc>
                <a:spcPct val="120000"/>
              </a:lnSpc>
              <a:spcBef>
                <a:spcPts val="0"/>
              </a:spcBef>
              <a:buClrTx/>
              <a:buSzPct val="80000"/>
              <a:buNone/>
            </a:pPr>
            <a:endParaRPr lang="hr-HR" sz="4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Strateški nivo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2514600"/>
            <a:ext cx="4953000" cy="330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8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AC4236-3BC4-CAA1-5F5D-1B9A628056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94CC9-EB91-CE8F-C8F9-64A5E4B00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334000"/>
          </a:xfrm>
        </p:spPr>
        <p:txBody>
          <a:bodyPr>
            <a:normAutofit fontScale="77500" lnSpcReduction="2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984314" lvl="2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3100" dirty="0"/>
              <a:t>TV stanice su jedinstvene po svojoj dinamici, strukturi i programskoj koncepciji</a:t>
            </a:r>
          </a:p>
          <a:p>
            <a:pPr marL="620776" lvl="2" indent="0">
              <a:lnSpc>
                <a:spcPct val="120000"/>
              </a:lnSpc>
              <a:spcBef>
                <a:spcPts val="0"/>
              </a:spcBef>
              <a:buClrTx/>
              <a:buSzPct val="80000"/>
              <a:buNone/>
            </a:pPr>
            <a:endParaRPr lang="hr-HR" sz="4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3100" dirty="0"/>
              <a:t>Identifikacija uz pomoć pokazatelja: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600" dirty="0"/>
          </a:p>
          <a:p>
            <a:pPr marL="1506537" lvl="3" indent="-34290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3100" dirty="0"/>
              <a:t>veličina TV stanice</a:t>
            </a:r>
          </a:p>
          <a:p>
            <a:pPr marL="1506537" lvl="3" indent="-34290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3100" dirty="0"/>
              <a:t>primenjena tehnologija</a:t>
            </a:r>
          </a:p>
          <a:p>
            <a:pPr marL="1506537" lvl="3" indent="-34290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3100" dirty="0"/>
              <a:t>kadrovska struktura</a:t>
            </a:r>
          </a:p>
          <a:p>
            <a:pPr marL="1506537" lvl="3" indent="-34290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3100" dirty="0"/>
              <a:t>TV okruženje (konkurencija)</a:t>
            </a:r>
          </a:p>
          <a:p>
            <a:pPr marL="1506537" lvl="3" indent="-34290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3100" dirty="0"/>
              <a:t>potreba gledalaca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AE7032F-F16B-BFD8-77E8-37A97B159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Strateški nivo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40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Na strateškom nivou sprovodi se: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1546225" lvl="3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strateška analiza</a:t>
            </a:r>
          </a:p>
          <a:p>
            <a:pPr marL="1546225" lvl="3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strateško planiranje</a:t>
            </a:r>
          </a:p>
          <a:p>
            <a:pPr marL="1546225" lvl="3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strateško odlučivanje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1077976" lvl="2" indent="-4572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b="1" dirty="0"/>
              <a:t>STRATEŠKA  ANALIZA</a:t>
            </a:r>
          </a:p>
          <a:p>
            <a:pPr marL="1595438" lvl="2" indent="-3429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cilj je da se ostvari uvid u stanje spoljašnjeg i unutrašnjeg okruženja</a:t>
            </a:r>
          </a:p>
          <a:p>
            <a:pPr marL="1595438" lvl="2" indent="-3429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efikasnost i efektivnost zavisi od kvaliteta analize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Strateška analiza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65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Strateška analiza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299" y="2197099"/>
            <a:ext cx="4356101" cy="4356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1295400" y="3352800"/>
            <a:ext cx="2286000" cy="2057400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EKSTERNO</a:t>
            </a:r>
          </a:p>
        </p:txBody>
      </p:sp>
      <p:sp>
        <p:nvSpPr>
          <p:cNvPr id="7" name="Right Arrow 6"/>
          <p:cNvSpPr/>
          <p:nvPr/>
        </p:nvSpPr>
        <p:spPr>
          <a:xfrm flipH="1">
            <a:off x="8468138" y="3479755"/>
            <a:ext cx="2428462" cy="1856731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EKSTERNO</a:t>
            </a:r>
            <a:endParaRPr lang="en-US" sz="2400" b="1" dirty="0"/>
          </a:p>
        </p:txBody>
      </p:sp>
      <p:sp>
        <p:nvSpPr>
          <p:cNvPr id="5" name="Oval 4"/>
          <p:cNvSpPr/>
          <p:nvPr/>
        </p:nvSpPr>
        <p:spPr>
          <a:xfrm>
            <a:off x="4800600" y="3733800"/>
            <a:ext cx="2325757" cy="145732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INTERNO</a:t>
            </a:r>
            <a:endParaRPr lang="en-US" sz="2400" b="1" dirty="0"/>
          </a:p>
        </p:txBody>
      </p:sp>
      <p:sp>
        <p:nvSpPr>
          <p:cNvPr id="9" name="Oval 8"/>
          <p:cNvSpPr/>
          <p:nvPr/>
        </p:nvSpPr>
        <p:spPr>
          <a:xfrm>
            <a:off x="4822134" y="3733800"/>
            <a:ext cx="2325757" cy="145732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ü"/>
            </a:pPr>
            <a:r>
              <a:rPr lang="sr-Latn-RS" sz="2400" b="1" dirty="0"/>
              <a:t>snage</a:t>
            </a:r>
          </a:p>
          <a:p>
            <a:pPr marL="285750" indent="-285750" algn="ctr">
              <a:buFont typeface="Wingdings" pitchFamily="2" charset="2"/>
              <a:buChar char="ü"/>
            </a:pPr>
            <a:r>
              <a:rPr lang="sr-Latn-RS" sz="2400" b="1" dirty="0"/>
              <a:t>slabosti</a:t>
            </a:r>
            <a:endParaRPr lang="en-US" sz="2400" b="1" dirty="0"/>
          </a:p>
        </p:txBody>
      </p:sp>
      <p:sp>
        <p:nvSpPr>
          <p:cNvPr id="10" name="Right Arrow 9"/>
          <p:cNvSpPr/>
          <p:nvPr/>
        </p:nvSpPr>
        <p:spPr>
          <a:xfrm>
            <a:off x="1143000" y="3352800"/>
            <a:ext cx="2438400" cy="2057400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pretnje</a:t>
            </a:r>
            <a:endParaRPr lang="en-US" sz="2400" b="1" dirty="0"/>
          </a:p>
        </p:txBody>
      </p:sp>
      <p:sp>
        <p:nvSpPr>
          <p:cNvPr id="11" name="Right Arrow 10"/>
          <p:cNvSpPr/>
          <p:nvPr/>
        </p:nvSpPr>
        <p:spPr>
          <a:xfrm flipH="1">
            <a:off x="8468138" y="3410643"/>
            <a:ext cx="2428462" cy="1999557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mogućnosti</a:t>
            </a:r>
            <a:endParaRPr lang="en-US" sz="2400" b="1" dirty="0"/>
          </a:p>
        </p:txBody>
      </p:sp>
      <p:sp>
        <p:nvSpPr>
          <p:cNvPr id="12" name="Rectangle 11"/>
          <p:cNvSpPr/>
          <p:nvPr/>
        </p:nvSpPr>
        <p:spPr>
          <a:xfrm>
            <a:off x="76200" y="1548299"/>
            <a:ext cx="5791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84314" lvl="2" indent="-363538">
              <a:buSzPct val="80000"/>
              <a:buFont typeface="Wingdings 2"/>
              <a:buChar char=""/>
            </a:pPr>
            <a:r>
              <a:rPr lang="hr-HR" sz="2400" dirty="0"/>
              <a:t>Predmeti strateške analize:</a:t>
            </a:r>
          </a:p>
        </p:txBody>
      </p:sp>
    </p:spTree>
    <p:extLst>
      <p:ext uri="{BB962C8B-B14F-4D97-AF65-F5344CB8AC3E}">
        <p14:creationId xmlns:p14="http://schemas.microsoft.com/office/powerpoint/2010/main" val="208439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5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334000"/>
          </a:xfrm>
        </p:spPr>
        <p:txBody>
          <a:bodyPr>
            <a:normAutofit fontScale="25000" lnSpcReduction="20000"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800" b="1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9600" b="1" dirty="0">
                <a:solidFill>
                  <a:srgbClr val="C00000"/>
                </a:solidFill>
              </a:rPr>
              <a:t>Snage</a:t>
            </a:r>
            <a:r>
              <a:rPr lang="hr-HR" sz="9600" dirty="0"/>
              <a:t> (izrazite sposobnosti) definisane su kroz:</a:t>
            </a:r>
          </a:p>
          <a:p>
            <a:pPr marL="1546225" lvl="3" indent="-3429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sz="9600" dirty="0"/>
              <a:t>raspoloživa finansijska sredstva</a:t>
            </a:r>
          </a:p>
          <a:p>
            <a:pPr marL="1546225" lvl="3" indent="-3429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sz="9600" dirty="0"/>
              <a:t>stručnost, obučenost i profesionalnost kadrova</a:t>
            </a:r>
          </a:p>
          <a:p>
            <a:pPr marL="1546225" lvl="3" indent="-3429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sz="9600" dirty="0"/>
              <a:t>tehničku opremljenost i tehnološki nivo</a:t>
            </a:r>
          </a:p>
          <a:p>
            <a:pPr marL="1546225" lvl="3" indent="-3429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sz="9600" dirty="0"/>
              <a:t>permanentnu istraživačku aktivnost</a:t>
            </a:r>
          </a:p>
          <a:p>
            <a:pPr marL="1203325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1203325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9600" b="1" dirty="0">
                <a:solidFill>
                  <a:srgbClr val="C00000"/>
                </a:solidFill>
              </a:rPr>
              <a:t>Slabosti </a:t>
            </a:r>
            <a:r>
              <a:rPr lang="hr-HR" sz="9600" dirty="0"/>
              <a:t>(nedostatak sposobnosti) definisane su kroz:</a:t>
            </a:r>
          </a:p>
          <a:p>
            <a:pPr marL="1595438" lvl="2" indent="-3429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sz="9600" dirty="0">
                <a:latin typeface="Corbel" pitchFamily="34" charset="0"/>
              </a:rPr>
              <a:t>nefukcionalnost kadrova</a:t>
            </a:r>
            <a:endParaRPr lang="sr-Latn-RS" sz="9600" dirty="0">
              <a:latin typeface="Corbel" pitchFamily="34" charset="0"/>
            </a:endParaRPr>
          </a:p>
          <a:p>
            <a:pPr marL="1595438" lvl="2" indent="-3429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sz="9600" dirty="0">
                <a:latin typeface="Corbel" pitchFamily="34" charset="0"/>
              </a:rPr>
              <a:t>dosadašnje loše strategije</a:t>
            </a:r>
          </a:p>
          <a:p>
            <a:pPr marL="1595438" lvl="2" indent="-3429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sz="9600" dirty="0">
                <a:latin typeface="Corbel" pitchFamily="34" charset="0"/>
              </a:rPr>
              <a:t>neadekvatna tehnološka rešenja</a:t>
            </a:r>
          </a:p>
          <a:p>
            <a:pPr marL="1595438" lvl="2" indent="-3429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sz="9600" dirty="0">
                <a:latin typeface="Corbel" pitchFamily="34" charset="0"/>
              </a:rPr>
              <a:t>lošu organizaciju i rukovođenje</a:t>
            </a:r>
            <a:endParaRPr lang="sr-Latn-RS" sz="9600" dirty="0">
              <a:latin typeface="Corbel" pitchFamily="34" charset="0"/>
            </a:endParaRPr>
          </a:p>
          <a:p>
            <a:pPr marL="1252538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3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Strateška analiza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3400" y="3124200"/>
            <a:ext cx="3639668" cy="220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20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87200" cy="5334000"/>
          </a:xfrm>
        </p:spPr>
        <p:txBody>
          <a:bodyPr>
            <a:normAutofit lnSpcReduction="10000"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b="1" dirty="0">
                <a:solidFill>
                  <a:srgbClr val="C00000"/>
                </a:solidFill>
              </a:rPr>
              <a:t>Mogućnosti</a:t>
            </a:r>
            <a:r>
              <a:rPr lang="hr-HR" dirty="0">
                <a:solidFill>
                  <a:srgbClr val="C00000"/>
                </a:solidFill>
              </a:rPr>
              <a:t> </a:t>
            </a:r>
            <a:r>
              <a:rPr lang="hr-HR" dirty="0"/>
              <a:t>(koje treba eksploatisati) ogledaju se kroz:</a:t>
            </a:r>
          </a:p>
          <a:p>
            <a:pPr marL="172402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sz="2400" dirty="0"/>
              <a:t>pozitivan rejting</a:t>
            </a:r>
          </a:p>
          <a:p>
            <a:pPr marL="172402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sz="2400" dirty="0"/>
              <a:t>nedostatak ili slabu konkurenciju</a:t>
            </a:r>
          </a:p>
          <a:p>
            <a:pPr marL="172402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sz="2400" dirty="0"/>
              <a:t>dobre i čvrste poslovne veze</a:t>
            </a:r>
          </a:p>
          <a:p>
            <a:pPr marL="172402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sz="2400" dirty="0"/>
              <a:t>razvijenu tržišnu privredu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63676" lvl="2" indent="-342900">
              <a:spcBef>
                <a:spcPts val="0"/>
              </a:spcBef>
              <a:buClr>
                <a:srgbClr val="C00000"/>
              </a:buClr>
              <a:buSzPct val="121000"/>
              <a:buFont typeface="Wingdings" panose="05000000000000000000" pitchFamily="2" charset="2"/>
              <a:buChar char="§"/>
            </a:pPr>
            <a:r>
              <a:rPr lang="hr-HR" sz="2000" dirty="0"/>
              <a:t> </a:t>
            </a:r>
            <a:r>
              <a:rPr lang="hr-HR" b="1" dirty="0">
                <a:solidFill>
                  <a:srgbClr val="C00000"/>
                </a:solidFill>
              </a:rPr>
              <a:t>Pretnje</a:t>
            </a:r>
            <a:r>
              <a:rPr lang="hr-HR" dirty="0"/>
              <a:t> (koje treba izbegavati) ogledaju se kroz:</a:t>
            </a:r>
          </a:p>
          <a:p>
            <a:pPr marL="172402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sz="2400" dirty="0"/>
              <a:t>slabu pokrivenost emisione mreže</a:t>
            </a:r>
          </a:p>
          <a:p>
            <a:pPr marL="172402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sz="2400" dirty="0"/>
              <a:t>stagnaciju tržišta</a:t>
            </a:r>
          </a:p>
          <a:p>
            <a:pPr marL="172402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sz="2400" dirty="0"/>
              <a:t>nemogućnost tehničkog i tehnološkog obnavljanja</a:t>
            </a:r>
          </a:p>
          <a:p>
            <a:pPr marL="172402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sz="2400" dirty="0"/>
              <a:t>agresivne konkurencije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Strateška analiza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69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10363200" cy="5334000"/>
          </a:xfrm>
        </p:spPr>
        <p:txBody>
          <a:bodyPr>
            <a:normAutofit fontScale="92500" lnSpcReduction="2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600" dirty="0"/>
              <a:t>Na osnovu rezultata analize, pristupa se </a:t>
            </a:r>
            <a:r>
              <a:rPr lang="hr-HR" sz="2600" b="1" dirty="0"/>
              <a:t>strateškom planiranju </a:t>
            </a:r>
            <a:r>
              <a:rPr lang="hr-HR" sz="2600" dirty="0"/>
              <a:t>– 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hr-HR" sz="2600" b="1" dirty="0">
                <a:solidFill>
                  <a:srgbClr val="C00000"/>
                </a:solidFill>
              </a:rPr>
              <a:t>	  kreiranje strategije i njeno sprovođenje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2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600" dirty="0"/>
              <a:t>Za efektivno planiranje potrebno je odgovoriti na sledeća pitanja: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/>
          </a:p>
          <a:p>
            <a:pPr marL="1984375" lvl="3" indent="-45720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600" b="1" dirty="0"/>
              <a:t>ŠTA</a:t>
            </a:r>
            <a:r>
              <a:rPr lang="hr-HR" sz="2600" dirty="0"/>
              <a:t>			</a:t>
            </a:r>
          </a:p>
          <a:p>
            <a:pPr marL="1984375" lvl="3" indent="-45720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600" b="1" dirty="0"/>
              <a:t>ZAŠTO</a:t>
            </a:r>
            <a:endParaRPr lang="hr-HR" sz="2600" dirty="0"/>
          </a:p>
          <a:p>
            <a:pPr marL="1984375" lvl="3" indent="-45720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600" b="1" dirty="0"/>
              <a:t>KO</a:t>
            </a:r>
            <a:endParaRPr lang="hr-HR" sz="2600" dirty="0"/>
          </a:p>
          <a:p>
            <a:pPr marL="1984375" lvl="3" indent="-45720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600" b="1" dirty="0"/>
              <a:t>GDE</a:t>
            </a:r>
            <a:endParaRPr lang="hr-HR" sz="2600" dirty="0"/>
          </a:p>
          <a:p>
            <a:pPr marL="1984375" lvl="3" indent="-45720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600" b="1" dirty="0"/>
              <a:t>KADA</a:t>
            </a:r>
            <a:endParaRPr lang="hr-HR" sz="2600" dirty="0"/>
          </a:p>
          <a:p>
            <a:pPr marL="1984375" lvl="3" indent="-45720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600" b="1" dirty="0"/>
              <a:t>KAKO</a:t>
            </a:r>
            <a:endParaRPr lang="hr-HR" sz="26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Strateško planiranje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800" y="3429000"/>
            <a:ext cx="4307407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27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121158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Planovi se dele na osnovu nekoliko principa:</a:t>
            </a:r>
          </a:p>
          <a:p>
            <a:pPr marL="172402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funkcionalnost područja </a:t>
            </a:r>
            <a:r>
              <a:rPr lang="hr-HR" sz="2400" dirty="0"/>
              <a:t>(kadrovi, proizvodnja, finansije)</a:t>
            </a:r>
          </a:p>
          <a:p>
            <a:pPr marL="172402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organizacioni nivoi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dirty="0"/>
              <a:t>(sektori, službe, odeljenja)</a:t>
            </a:r>
          </a:p>
          <a:p>
            <a:pPr marL="1704975" lvl="3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vremenski period </a:t>
            </a:r>
            <a:r>
              <a:rPr lang="hr-HR" sz="2400" dirty="0"/>
              <a:t>(dugoročni, srednjoročni ili kratkoročni)</a:t>
            </a:r>
          </a:p>
          <a:p>
            <a:pPr marL="172402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aktivnosti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dirty="0"/>
              <a:t>(proizvodnja, emitovanje, izbor kadrova, istraživanje i razvoj)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 Srateško planiranje pokušava da odgovori na takva pitanja kao što su:</a:t>
            </a:r>
          </a:p>
          <a:p>
            <a:pPr marL="1724025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	šta čini okruženje naše TV stanice</a:t>
            </a:r>
          </a:p>
          <a:p>
            <a:pPr marL="1724025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	na koju stranu idemo</a:t>
            </a:r>
          </a:p>
          <a:p>
            <a:pPr marL="1724025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	kako ćemo tamo stići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Strateško planiranje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89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1765</TotalTime>
  <Words>628</Words>
  <Application>Microsoft Office PowerPoint</Application>
  <PresentationFormat>Widescreen</PresentationFormat>
  <Paragraphs>259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STRATEŠKI NIVO</vt:lpstr>
      <vt:lpstr>Strateški nivo </vt:lpstr>
      <vt:lpstr>Strateški nivo </vt:lpstr>
      <vt:lpstr>Strateška analiza </vt:lpstr>
      <vt:lpstr>Strateška analiza </vt:lpstr>
      <vt:lpstr>Strateška analiza </vt:lpstr>
      <vt:lpstr>Strateška analiza </vt:lpstr>
      <vt:lpstr>Strateško planiranje </vt:lpstr>
      <vt:lpstr>Strateško planiranje </vt:lpstr>
      <vt:lpstr>Strateško planiranje </vt:lpstr>
      <vt:lpstr>Strateško planiranje </vt:lpstr>
      <vt:lpstr>Strateško odlučivanje </vt:lpstr>
      <vt:lpstr>Strateško odlučivanje </vt:lpstr>
      <vt:lpstr>Strateško odlučivanje </vt:lpstr>
      <vt:lpstr>Strateško odlučivanje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585</cp:revision>
  <dcterms:created xsi:type="dcterms:W3CDTF">2006-08-16T00:00:00Z</dcterms:created>
  <dcterms:modified xsi:type="dcterms:W3CDTF">2025-08-06T14:30:42Z</dcterms:modified>
</cp:coreProperties>
</file>